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65" r:id="rId2"/>
    <p:sldId id="597" r:id="rId3"/>
    <p:sldId id="716" r:id="rId4"/>
    <p:sldId id="717" r:id="rId5"/>
    <p:sldId id="718" r:id="rId6"/>
    <p:sldId id="719" r:id="rId7"/>
    <p:sldId id="720" r:id="rId8"/>
    <p:sldId id="697" r:id="rId9"/>
    <p:sldId id="722" r:id="rId10"/>
    <p:sldId id="724" r:id="rId11"/>
    <p:sldId id="725" r:id="rId12"/>
    <p:sldId id="736" r:id="rId13"/>
    <p:sldId id="735" r:id="rId14"/>
    <p:sldId id="726" r:id="rId15"/>
    <p:sldId id="727" r:id="rId16"/>
    <p:sldId id="728" r:id="rId17"/>
    <p:sldId id="729" r:id="rId18"/>
    <p:sldId id="730" r:id="rId19"/>
    <p:sldId id="731" r:id="rId20"/>
    <p:sldId id="732" r:id="rId21"/>
    <p:sldId id="734" r:id="rId22"/>
    <p:sldId id="635" r:id="rId23"/>
    <p:sldId id="737" r:id="rId24"/>
    <p:sldId id="623" r:id="rId25"/>
    <p:sldId id="714" r:id="rId26"/>
  </p:sldIdLst>
  <p:sldSz cx="9144000" cy="6858000" type="screen4x3"/>
  <p:notesSz cx="6794500" cy="992505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B89"/>
    <a:srgbClr val="2979D0"/>
    <a:srgbClr val="014075"/>
    <a:srgbClr val="01559B"/>
    <a:srgbClr val="4D4D4D"/>
    <a:srgbClr val="333333"/>
    <a:srgbClr val="00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6296" autoAdjust="0"/>
  </p:normalViewPr>
  <p:slideViewPr>
    <p:cSldViewPr snapToGrid="0">
      <p:cViewPr varScale="1">
        <p:scale>
          <a:sx n="111" d="100"/>
          <a:sy n="111" d="100"/>
        </p:scale>
        <p:origin x="10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32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3225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FB00FE-B969-42BC-BB3B-AA1C2FBA1A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2360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495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724400"/>
            <a:ext cx="4968875" cy="44942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447213"/>
            <a:ext cx="29495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0021AB-55EF-46E2-9406-1F6DAC6171D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4390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48D9A-6C4F-41C5-9038-C8D230DD26B1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C1CD-3587-4ED7-A0C3-6B2651DADEE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5E41-0433-47EF-9695-C2264FB03AF6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B35E2-274E-4DBA-BC87-7C0C010A849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F99F-C11B-4944-A5C2-742241067F2D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7E557-0C2D-4CEB-A022-560BCCBFC0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1CF6F-3760-4B28-91DD-A199F072C5B9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8D1D3-FD3B-44D7-B524-550A7205D82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C0D5F-D750-4E2C-8334-C2C7DB7F6C06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8EDD4-99EA-4807-B5A0-8206DDCEF4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AF5B-7BF9-4BC8-912B-453ACA5768C4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BF618-D1B2-4F54-841A-A3974980A0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D9030-640E-4A7C-BB89-4E391A544514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B257D-7F5A-4B50-995E-E9B1E5CB66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9CBC3-7313-4C17-9F4A-F921086D3501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C8DE-A6A1-4D6C-8903-6BF00EF40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3BAB-665A-409F-BBBA-B98C29F1238E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21CE-4EB1-4E05-8E86-190047AEE82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B255D-208E-43AD-8E34-A08AE40F5C40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3CAAE-6AA7-40E9-9C23-F238C98B92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683E-60CF-437A-AF70-CFC9B451F817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D69CD-3B79-4A8D-A6EB-2DCF2E824F5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DEC6-A5A3-480E-AEB3-3CE7947F4D13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6F66F-45A1-4697-9E63-FE277A63433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62C774-1C47-43C9-A7A0-D9B1C8932C2D}" type="datetime10">
              <a:rPr lang="hu-HU" altLang="hu-HU"/>
              <a:pPr>
                <a:defRPr/>
              </a:pPr>
              <a:t>08:35</a:t>
            </a:fld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147349E-537E-4397-9788-C1FAADC5E2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354" y="479929"/>
            <a:ext cx="5222646" cy="50341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-912414" y="368085"/>
            <a:ext cx="73787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hu-HU" altLang="hu-HU" b="1" u="none" dirty="0">
                <a:solidFill>
                  <a:srgbClr val="01559B"/>
                </a:solidFill>
                <a:latin typeface="Verdana" pitchFamily="34" charset="0"/>
              </a:rPr>
              <a:t>Korszerű és innovatív </a:t>
            </a:r>
          </a:p>
          <a:p>
            <a:pPr algn="ctr" eaLnBrk="1" hangingPunct="1">
              <a:spcBef>
                <a:spcPct val="30000"/>
              </a:spcBef>
            </a:pPr>
            <a:r>
              <a:rPr lang="hu-HU" altLang="hu-HU" b="1" u="none" dirty="0">
                <a:solidFill>
                  <a:srgbClr val="01559B"/>
                </a:solidFill>
                <a:latin typeface="Verdana" pitchFamily="34" charset="0"/>
              </a:rPr>
              <a:t>mérnökképzés!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159189" y="4911607"/>
            <a:ext cx="7378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hu-HU" altLang="hu-HU" sz="1800" b="1" u="none" dirty="0" err="1">
                <a:solidFill>
                  <a:srgbClr val="01559B"/>
                </a:solidFill>
                <a:latin typeface="Verdana" pitchFamily="34" charset="0"/>
              </a:rPr>
              <a:t>MSc</a:t>
            </a:r>
            <a:r>
              <a:rPr lang="hu-HU" altLang="hu-HU" sz="1800" b="1" u="none" dirty="0">
                <a:solidFill>
                  <a:srgbClr val="01559B"/>
                </a:solidFill>
                <a:latin typeface="Verdana" pitchFamily="34" charset="0"/>
              </a:rPr>
              <a:t> tájékoztató 2019.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14137" y="1096363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Gazdaságinformatikus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31511" y="3006811"/>
            <a:ext cx="493540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Arial" charset="0"/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410762" y="1899337"/>
            <a:ext cx="1588" cy="104140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65250" y="1793532"/>
            <a:ext cx="6769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875006"/>
            <a:ext cx="34598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70613" y="3506531"/>
            <a:ext cx="2973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16692" y="390268"/>
            <a:ext cx="38470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rot="10800000">
            <a:off x="2757488" y="1110907"/>
            <a:ext cx="471487" cy="70167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5581650" y="1029945"/>
            <a:ext cx="590550" cy="81915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6246341" y="2363703"/>
            <a:ext cx="615950" cy="903287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4" name="Line 18"/>
          <p:cNvSpPr>
            <a:spLocks noChangeShapeType="1"/>
          </p:cNvSpPr>
          <p:nvPr/>
        </p:nvSpPr>
        <p:spPr bwMode="auto">
          <a:xfrm>
            <a:off x="4807422" y="2412743"/>
            <a:ext cx="6350" cy="106838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3401884" y="3512664"/>
            <a:ext cx="319662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6" name="Text Box 20"/>
          <p:cNvSpPr txBox="1">
            <a:spLocks noChangeArrowheads="1"/>
          </p:cNvSpPr>
          <p:nvPr/>
        </p:nvSpPr>
        <p:spPr bwMode="auto">
          <a:xfrm>
            <a:off x="4776487" y="379242"/>
            <a:ext cx="3996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97" name="Line 21"/>
          <p:cNvSpPr>
            <a:spLocks noChangeShapeType="1"/>
          </p:cNvSpPr>
          <p:nvPr/>
        </p:nvSpPr>
        <p:spPr bwMode="auto">
          <a:xfrm flipH="1">
            <a:off x="2602428" y="2377474"/>
            <a:ext cx="669925" cy="101123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Line 17"/>
          <p:cNvSpPr>
            <a:spLocks noChangeShapeType="1"/>
          </p:cNvSpPr>
          <p:nvPr/>
        </p:nvSpPr>
        <p:spPr bwMode="auto">
          <a:xfrm rot="4276132" flipV="1">
            <a:off x="4891854" y="3015739"/>
            <a:ext cx="1201076" cy="121123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5" name="Line 22"/>
          <p:cNvSpPr>
            <a:spLocks noChangeShapeType="1"/>
          </p:cNvSpPr>
          <p:nvPr/>
        </p:nvSpPr>
        <p:spPr bwMode="auto">
          <a:xfrm rot="4276132">
            <a:off x="3058941" y="2851638"/>
            <a:ext cx="299944" cy="1516791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6" name="Line 23"/>
          <p:cNvSpPr>
            <a:spLocks noChangeShapeType="1"/>
          </p:cNvSpPr>
          <p:nvPr/>
        </p:nvSpPr>
        <p:spPr bwMode="auto">
          <a:xfrm rot="4276132" flipH="1" flipV="1">
            <a:off x="6589465" y="1572331"/>
            <a:ext cx="438072" cy="100954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7" name="Line 24"/>
          <p:cNvSpPr>
            <a:spLocks noChangeShapeType="1"/>
          </p:cNvSpPr>
          <p:nvPr/>
        </p:nvSpPr>
        <p:spPr bwMode="auto">
          <a:xfrm rot="4276132" flipH="1">
            <a:off x="1466639" y="1771478"/>
            <a:ext cx="913887" cy="568566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9" name="Text Box 26"/>
          <p:cNvSpPr txBox="1">
            <a:spLocks noChangeArrowheads="1"/>
          </p:cNvSpPr>
          <p:nvPr/>
        </p:nvSpPr>
        <p:spPr bwMode="auto">
          <a:xfrm>
            <a:off x="2874963" y="1176338"/>
            <a:ext cx="29162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dirty="0">
                <a:latin typeface="Arial" charset="0"/>
              </a:rPr>
              <a:t>Villamosmérnök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971550" y="2513188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Járműmérnöki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127489" y="3995605"/>
            <a:ext cx="2424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1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215566" y="4089697"/>
            <a:ext cx="30050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1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598770" y="794481"/>
            <a:ext cx="3405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72995" y="747497"/>
            <a:ext cx="2808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907915" y="772684"/>
            <a:ext cx="291623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B651F05B-75C7-4B69-BF98-4126CA8CB037}"/>
              </a:ext>
            </a:extLst>
          </p:cNvPr>
          <p:cNvSpPr>
            <a:spLocks noChangeShapeType="1"/>
          </p:cNvSpPr>
          <p:nvPr/>
        </p:nvSpPr>
        <p:spPr bwMode="auto">
          <a:xfrm rot="4276132" flipH="1" flipV="1">
            <a:off x="3861470" y="1968619"/>
            <a:ext cx="903574" cy="30638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186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2754" y="229419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rot="10800000">
            <a:off x="4411709" y="1475890"/>
            <a:ext cx="6379" cy="818299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78615" y="505141"/>
            <a:ext cx="301840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2067" y="505141"/>
            <a:ext cx="292315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5028584" y="3648456"/>
            <a:ext cx="3996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2834365" y="4156552"/>
            <a:ext cx="319662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824915" y="464925"/>
            <a:ext cx="30765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H="1">
            <a:off x="4418089" y="2788389"/>
            <a:ext cx="0" cy="127017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6247135" y="2806027"/>
            <a:ext cx="629152" cy="92788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H="1" flipV="1">
            <a:off x="1975102" y="1463143"/>
            <a:ext cx="649225" cy="80867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6473952" y="1377684"/>
            <a:ext cx="402335" cy="889734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67440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60350" y="1925337"/>
            <a:ext cx="8521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165100" y="2899718"/>
            <a:ext cx="31224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70613" y="3665838"/>
            <a:ext cx="29733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90500" y="228300"/>
            <a:ext cx="42908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rot="10800000">
            <a:off x="2622550" y="1199850"/>
            <a:ext cx="746125" cy="6572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2108372" y="2481219"/>
            <a:ext cx="669925" cy="101123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1500" y="2619075"/>
            <a:ext cx="615950" cy="903287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418" name="Line 18"/>
          <p:cNvSpPr>
            <a:spLocks noChangeShapeType="1"/>
          </p:cNvSpPr>
          <p:nvPr/>
        </p:nvSpPr>
        <p:spPr bwMode="auto">
          <a:xfrm>
            <a:off x="4403425" y="2429218"/>
            <a:ext cx="6350" cy="106838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3022600" y="3608173"/>
            <a:ext cx="28082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4720281" y="273865"/>
            <a:ext cx="32621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b="1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 flipV="1">
            <a:off x="5689600" y="1163337"/>
            <a:ext cx="722313" cy="81597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88216" y="2042726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1652" y="3631814"/>
            <a:ext cx="38990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4396603" y="1269614"/>
            <a:ext cx="11113" cy="7842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922191" y="2738051"/>
            <a:ext cx="741362" cy="82073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08388" y="3643140"/>
            <a:ext cx="421777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40" name="Text Box 16"/>
          <p:cNvSpPr txBox="1">
            <a:spLocks noChangeArrowheads="1"/>
          </p:cNvSpPr>
          <p:nvPr/>
        </p:nvSpPr>
        <p:spPr bwMode="auto">
          <a:xfrm>
            <a:off x="2745603" y="364739"/>
            <a:ext cx="3455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41" name="Line 17"/>
          <p:cNvSpPr>
            <a:spLocks noChangeShapeType="1"/>
          </p:cNvSpPr>
          <p:nvPr/>
        </p:nvSpPr>
        <p:spPr bwMode="auto">
          <a:xfrm flipH="1">
            <a:off x="1972491" y="2692014"/>
            <a:ext cx="812800" cy="893762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0245" y="2033715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Műszaki menedzser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81448" y="3609203"/>
            <a:ext cx="40200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59178" y="411892"/>
            <a:ext cx="3525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37716" y="322306"/>
            <a:ext cx="31175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2726724" y="2553730"/>
            <a:ext cx="1153297" cy="897924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464" name="Text Box 18"/>
          <p:cNvSpPr txBox="1">
            <a:spLocks noChangeArrowheads="1"/>
          </p:cNvSpPr>
          <p:nvPr/>
        </p:nvSpPr>
        <p:spPr bwMode="auto">
          <a:xfrm>
            <a:off x="5247503" y="3599934"/>
            <a:ext cx="389649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65" name="Line 19"/>
          <p:cNvSpPr>
            <a:spLocks noChangeShapeType="1"/>
          </p:cNvSpPr>
          <p:nvPr/>
        </p:nvSpPr>
        <p:spPr bwMode="auto">
          <a:xfrm>
            <a:off x="5293454" y="2529790"/>
            <a:ext cx="1008491" cy="905388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466" name="Line 20"/>
          <p:cNvSpPr>
            <a:spLocks noChangeShapeType="1"/>
          </p:cNvSpPr>
          <p:nvPr/>
        </p:nvSpPr>
        <p:spPr bwMode="auto">
          <a:xfrm flipV="1">
            <a:off x="5231027" y="1095632"/>
            <a:ext cx="947351" cy="980303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467" name="Line 21"/>
          <p:cNvSpPr>
            <a:spLocks noChangeShapeType="1"/>
          </p:cNvSpPr>
          <p:nvPr/>
        </p:nvSpPr>
        <p:spPr bwMode="auto">
          <a:xfrm flipH="1" flipV="1">
            <a:off x="3089189" y="1087394"/>
            <a:ext cx="799070" cy="963827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50752" y="757880"/>
            <a:ext cx="8353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Programtervező informatikus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697077" y="3506825"/>
            <a:ext cx="4263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529827" y="1565189"/>
            <a:ext cx="17459" cy="150752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700585" y="3996638"/>
            <a:ext cx="330337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Mérnökinformatikus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1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11" name="Line 17"/>
          <p:cNvSpPr>
            <a:spLocks noChangeShapeType="1"/>
          </p:cNvSpPr>
          <p:nvPr/>
        </p:nvSpPr>
        <p:spPr bwMode="auto">
          <a:xfrm rot="4276132">
            <a:off x="3875559" y="3414902"/>
            <a:ext cx="939800" cy="30162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2" name="Line 19"/>
          <p:cNvSpPr>
            <a:spLocks noChangeShapeType="1"/>
          </p:cNvSpPr>
          <p:nvPr/>
        </p:nvSpPr>
        <p:spPr bwMode="auto">
          <a:xfrm rot="15076132" flipH="1">
            <a:off x="6132534" y="3215154"/>
            <a:ext cx="1173004" cy="44372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5" name="Line 22"/>
          <p:cNvSpPr>
            <a:spLocks noChangeShapeType="1"/>
          </p:cNvSpPr>
          <p:nvPr/>
        </p:nvSpPr>
        <p:spPr bwMode="auto">
          <a:xfrm rot="4276132">
            <a:off x="1878425" y="2665702"/>
            <a:ext cx="254980" cy="106939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6" name="Line 23"/>
          <p:cNvSpPr>
            <a:spLocks noChangeShapeType="1"/>
          </p:cNvSpPr>
          <p:nvPr/>
        </p:nvSpPr>
        <p:spPr bwMode="auto">
          <a:xfrm rot="4276132" flipH="1" flipV="1">
            <a:off x="6589465" y="1572331"/>
            <a:ext cx="438072" cy="1009549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7" name="Line 24"/>
          <p:cNvSpPr>
            <a:spLocks noChangeShapeType="1"/>
          </p:cNvSpPr>
          <p:nvPr/>
        </p:nvSpPr>
        <p:spPr bwMode="auto">
          <a:xfrm rot="4276132" flipH="1">
            <a:off x="1466639" y="1771478"/>
            <a:ext cx="913887" cy="568566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8" name="Line 25"/>
          <p:cNvSpPr>
            <a:spLocks noChangeShapeType="1"/>
          </p:cNvSpPr>
          <p:nvPr/>
        </p:nvSpPr>
        <p:spPr bwMode="auto">
          <a:xfrm rot="17323868" flipV="1">
            <a:off x="3980109" y="1906509"/>
            <a:ext cx="730700" cy="256469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1519" name="Text Box 26"/>
          <p:cNvSpPr txBox="1">
            <a:spLocks noChangeArrowheads="1"/>
          </p:cNvSpPr>
          <p:nvPr/>
        </p:nvSpPr>
        <p:spPr bwMode="auto">
          <a:xfrm>
            <a:off x="2874963" y="1176338"/>
            <a:ext cx="29162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dirty="0">
                <a:latin typeface="Arial" charset="0"/>
              </a:rPr>
              <a:t>Villamosmérnök</a:t>
            </a: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824984" y="2549053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62783" y="3398839"/>
            <a:ext cx="2424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1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868569" y="3929448"/>
            <a:ext cx="300500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1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598770" y="794481"/>
            <a:ext cx="34051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172995" y="747497"/>
            <a:ext cx="28082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2907915" y="772684"/>
            <a:ext cx="291623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107093" y="980302"/>
            <a:ext cx="8690919" cy="3262183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square" anchor="ctr"/>
          <a:lstStyle/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</a:t>
            </a:r>
            <a:r>
              <a:rPr lang="hu-HU" sz="200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felveteli</a:t>
            </a: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online jelentkezés 2019. november 15-ig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Nem teljes kreditérték esetén: előzetes kreditelismerési eljárás, benyújtás legkésőbb november 15-ig GÉIK Dékáni Hivatalába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Adatmódosítások, dokumentumok feltöltése (adott félévben záróvizsgázók oklevél igazolása!) legkésőbb 2020. </a:t>
            </a:r>
            <a:r>
              <a:rPr lang="hu-HU" sz="2000" u="non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január 9-ig</a:t>
            </a:r>
            <a:endParaRPr lang="hu-HU" sz="2000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Szakmai motivációs beszélgetés: 2020. január 9.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Felvételi jelentkezés menete</a:t>
            </a:r>
          </a:p>
        </p:txBody>
      </p:sp>
    </p:spTree>
    <p:extLst>
      <p:ext uri="{BB962C8B-B14F-4D97-AF65-F5344CB8AC3E}">
        <p14:creationId xmlns:p14="http://schemas.microsoft.com/office/powerpoint/2010/main" val="29187584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62300" y="254000"/>
            <a:ext cx="5664200" cy="765175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2020. februárban indítani tervezett mesterszakok</a:t>
            </a:r>
          </a:p>
        </p:txBody>
      </p:sp>
      <p:graphicFrame>
        <p:nvGraphicFramePr>
          <p:cNvPr id="4" name="Group 396">
            <a:extLst>
              <a:ext uri="{FF2B5EF4-FFF2-40B4-BE49-F238E27FC236}">
                <a16:creationId xmlns:a16="http://schemas.microsoft.com/office/drawing/2014/main" id="{FC795F4C-91CA-4845-95F0-A86B32FFD2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147132"/>
              </p:ext>
            </p:extLst>
          </p:nvPr>
        </p:nvGraphicFramePr>
        <p:xfrm>
          <a:off x="2472355" y="1099002"/>
          <a:ext cx="5651498" cy="4320021"/>
        </p:xfrm>
        <a:graphic>
          <a:graphicData uri="http://schemas.openxmlformats.org/drawingml/2006/table">
            <a:tbl>
              <a:tblPr/>
              <a:tblGrid>
                <a:gridCol w="2572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2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9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8889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Mesterszak megnevezése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gridSpan="4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Finanszírozás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Duális</a:t>
                      </a:r>
                    </a:p>
                  </a:txBody>
                  <a:tcPr marL="0" marR="0" marT="0" marB="0" vert="vert27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Képzési idő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53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5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Energetikai mérnöki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Gépészmérnöki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Logisztikai mérnöki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</a:t>
                      </a: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Mechatronikai mérnöki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Mérnökinformatikus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MSc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80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</a:t>
                      </a: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Villamosmérnöki </a:t>
                      </a:r>
                      <a:r>
                        <a:rPr kumimoji="0" lang="hu-HU" altLang="hu-H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Arial" panose="020B0604020202020204" pitchFamily="34" charset="0"/>
                        </a:rPr>
                        <a:t>MSc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kumimoji="0" lang="hu-HU" altLang="hu-H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4 félév</a:t>
                      </a:r>
                      <a:endParaRPr kumimoji="0" lang="hu-HU" altLang="hu-H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107093" y="980302"/>
            <a:ext cx="8690919" cy="3262183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square" anchor="ctr"/>
          <a:lstStyle/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Oklevél minősítése (</a:t>
            </a:r>
            <a:r>
              <a:rPr lang="hu-HU" sz="200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45 pont) + szakmai és motivációs beszélgetés (</a:t>
            </a:r>
            <a:r>
              <a:rPr lang="hu-HU" sz="2000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45 pont)</a:t>
            </a:r>
          </a:p>
          <a:p>
            <a:pPr marL="342900" indent="-342900" eaLnBrk="1" hangingPunct="1">
              <a:lnSpc>
                <a:spcPct val="150000"/>
              </a:lnSpc>
            </a:pP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VAGY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Szakmai és motivációs beszélgetés pontszámának duplázása</a:t>
            </a:r>
          </a:p>
          <a:p>
            <a:pPr marL="342900" indent="-342900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000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maximum 10 többletpont alapján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Pontszámítás</a:t>
            </a:r>
          </a:p>
        </p:txBody>
      </p:sp>
    </p:spTree>
    <p:extLst>
      <p:ext uri="{BB962C8B-B14F-4D97-AF65-F5344CB8AC3E}">
        <p14:creationId xmlns:p14="http://schemas.microsoft.com/office/powerpoint/2010/main" val="29187584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448" y="1112107"/>
            <a:ext cx="6433941" cy="437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zövegdoboz 6"/>
          <p:cNvSpPr txBox="1"/>
          <p:nvPr/>
        </p:nvSpPr>
        <p:spPr>
          <a:xfrm>
            <a:off x="757882" y="201336"/>
            <a:ext cx="779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tanulmányok és a végzett munka vertikális illeszkedése képzési szint szerint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9643" y="393700"/>
            <a:ext cx="7949857" cy="14605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hu-HU" sz="2400" b="1" dirty="0" err="1">
                <a:solidFill>
                  <a:srgbClr val="014B89"/>
                </a:solidFill>
                <a:latin typeface="Tahoma" pitchFamily="34" charset="0"/>
              </a:rPr>
              <a:t>Doktori</a:t>
            </a:r>
            <a: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  <a:t> (PhD) </a:t>
            </a:r>
            <a:r>
              <a:rPr lang="en-US" altLang="hu-HU" sz="2400" b="1" dirty="0" err="1">
                <a:solidFill>
                  <a:srgbClr val="014B89"/>
                </a:solidFill>
                <a:latin typeface="Tahoma" pitchFamily="34" charset="0"/>
              </a:rPr>
              <a:t>képzés</a:t>
            </a:r>
            <a:r>
              <a:rPr lang="hu-HU" altLang="hu-HU" sz="2400" b="1" dirty="0" err="1">
                <a:solidFill>
                  <a:srgbClr val="014B89"/>
                </a:solidFill>
                <a:latin typeface="Tahoma" pitchFamily="34" charset="0"/>
              </a:rPr>
              <a:t>ek</a:t>
            </a:r>
            <a: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  <a:t> </a:t>
            </a:r>
            <a:b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</a:br>
            <a: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  <a:t>a </a:t>
            </a:r>
            <a:r>
              <a:rPr lang="en-US" altLang="hu-HU" sz="2400" b="1" dirty="0" err="1">
                <a:solidFill>
                  <a:srgbClr val="014B89"/>
                </a:solidFill>
                <a:latin typeface="Tahoma" pitchFamily="34" charset="0"/>
              </a:rPr>
              <a:t>Gépészmérnöki</a:t>
            </a:r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 és Informatikai</a:t>
            </a:r>
            <a:r>
              <a:rPr lang="en-US" altLang="hu-HU" sz="2400" b="1" dirty="0">
                <a:solidFill>
                  <a:srgbClr val="014B89"/>
                </a:solidFill>
                <a:latin typeface="Tahoma" pitchFamily="34" charset="0"/>
              </a:rPr>
              <a:t> </a:t>
            </a:r>
            <a:r>
              <a:rPr lang="en-US" altLang="hu-HU" sz="2400" b="1" dirty="0" err="1">
                <a:solidFill>
                  <a:srgbClr val="014B89"/>
                </a:solidFill>
                <a:latin typeface="Tahoma" pitchFamily="34" charset="0"/>
              </a:rPr>
              <a:t>Karon</a:t>
            </a:r>
            <a:endParaRPr lang="en-US" altLang="hu-HU" sz="2400" b="1" dirty="0">
              <a:solidFill>
                <a:srgbClr val="014B89"/>
              </a:solidFill>
              <a:latin typeface="Tahom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0100" y="2070100"/>
            <a:ext cx="5295900" cy="31496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altLang="hu-HU" sz="1800" b="1">
                <a:solidFill>
                  <a:srgbClr val="333333"/>
                </a:solidFill>
                <a:latin typeface="Tahoma" pitchFamily="34" charset="0"/>
              </a:rPr>
              <a:t>Sályi István </a:t>
            </a:r>
            <a:r>
              <a:rPr lang="hu-HU" altLang="hu-HU" sz="1800" b="1">
                <a:solidFill>
                  <a:srgbClr val="333333"/>
                </a:solidFill>
                <a:latin typeface="Tahoma" pitchFamily="34" charset="0"/>
              </a:rPr>
              <a:t>Gépészeti Tudományok </a:t>
            </a:r>
            <a:r>
              <a:rPr lang="en-US" altLang="hu-HU" sz="1800" b="1">
                <a:solidFill>
                  <a:srgbClr val="333333"/>
                </a:solidFill>
                <a:latin typeface="Tahoma" pitchFamily="34" charset="0"/>
              </a:rPr>
              <a:t>Doktori Iskola</a:t>
            </a:r>
            <a:endParaRPr lang="hu-HU" altLang="hu-HU" sz="1800" b="1">
              <a:solidFill>
                <a:srgbClr val="333333"/>
              </a:solidFill>
              <a:latin typeface="Tahoma" pitchFamily="34" charset="0"/>
            </a:endParaRPr>
          </a:p>
          <a:p>
            <a:pPr eaLnBrk="1" hangingPunct="1">
              <a:lnSpc>
                <a:spcPct val="135000"/>
              </a:lnSpc>
            </a:pPr>
            <a:endParaRPr lang="en-US" altLang="hu-HU" sz="1800" b="1">
              <a:solidFill>
                <a:srgbClr val="333333"/>
              </a:solidFill>
              <a:latin typeface="Tahoma" pitchFamily="34" charset="0"/>
            </a:endParaRPr>
          </a:p>
          <a:p>
            <a:pPr eaLnBrk="1" hangingPunct="1">
              <a:lnSpc>
                <a:spcPct val="135000"/>
              </a:lnSpc>
            </a:pPr>
            <a:r>
              <a:rPr lang="en-US" altLang="hu-HU" sz="1800" b="1">
                <a:solidFill>
                  <a:srgbClr val="333333"/>
                </a:solidFill>
                <a:latin typeface="Tahoma" pitchFamily="34" charset="0"/>
              </a:rPr>
              <a:t>Hatvany </a:t>
            </a:r>
            <a:r>
              <a:rPr lang="hu-HU" altLang="hu-HU" sz="1800" b="1">
                <a:solidFill>
                  <a:srgbClr val="333333"/>
                </a:solidFill>
                <a:latin typeface="Tahoma" pitchFamily="34" charset="0"/>
              </a:rPr>
              <a:t>József Informatikai Tudományok</a:t>
            </a:r>
            <a:r>
              <a:rPr lang="en-US" altLang="hu-HU" sz="1800" b="1">
                <a:solidFill>
                  <a:srgbClr val="333333"/>
                </a:solidFill>
                <a:latin typeface="Tahoma" pitchFamily="34" charset="0"/>
              </a:rPr>
              <a:t> Doktori iskola</a:t>
            </a:r>
          </a:p>
        </p:txBody>
      </p:sp>
      <p:sp>
        <p:nvSpPr>
          <p:cNvPr id="28676" name="Text Box 11"/>
          <p:cNvSpPr txBox="1">
            <a:spLocks noChangeArrowheads="1"/>
          </p:cNvSpPr>
          <p:nvPr/>
        </p:nvSpPr>
        <p:spPr bwMode="auto">
          <a:xfrm>
            <a:off x="1482725" y="4752975"/>
            <a:ext cx="766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800" b="1" i="1" u="none">
                <a:solidFill>
                  <a:srgbClr val="333333"/>
                </a:solidFill>
              </a:rPr>
              <a:t>rt itt később is megtalálod a helyed!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8BE97AC-574D-4435-8BAF-D1AABDBC7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01" y="1046375"/>
            <a:ext cx="6248186" cy="4207962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13100" y="0"/>
            <a:ext cx="5930900" cy="955675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Kiemelt ipari partnereink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"/>
          <p:cNvSpPr txBox="1">
            <a:spLocks noChangeArrowheads="1"/>
          </p:cNvSpPr>
          <p:nvPr/>
        </p:nvSpPr>
        <p:spPr bwMode="auto">
          <a:xfrm>
            <a:off x="3238500" y="774700"/>
            <a:ext cx="54737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sz="3200" b="1" u="none" dirty="0">
                <a:solidFill>
                  <a:srgbClr val="CC0000"/>
                </a:solidFill>
                <a:latin typeface="Tahoma" pitchFamily="34" charset="0"/>
              </a:rPr>
              <a:t>Nem kétséges, </a:t>
            </a:r>
            <a:br>
              <a:rPr lang="hu-HU" altLang="hu-HU" sz="3200" b="1" u="none" dirty="0">
                <a:solidFill>
                  <a:srgbClr val="CC0000"/>
                </a:solidFill>
                <a:latin typeface="Tahoma" pitchFamily="34" charset="0"/>
              </a:rPr>
            </a:br>
            <a:r>
              <a:rPr lang="hu-HU" altLang="hu-HU" sz="4500" b="1" u="none" dirty="0">
                <a:solidFill>
                  <a:srgbClr val="CC0000"/>
                </a:solidFill>
                <a:latin typeface="Tahoma" pitchFamily="34" charset="0"/>
              </a:rPr>
              <a:t>ITT </a:t>
            </a:r>
            <a:r>
              <a:rPr lang="hu-HU" altLang="hu-HU" sz="4500" b="1" u="none">
                <a:solidFill>
                  <a:srgbClr val="CC0000"/>
                </a:solidFill>
                <a:latin typeface="Tahoma" pitchFamily="34" charset="0"/>
              </a:rPr>
              <a:t>A HELYED!</a:t>
            </a:r>
            <a:endParaRPr lang="hu-HU" altLang="hu-HU" sz="4500" b="1" u="none" dirty="0">
              <a:solidFill>
                <a:srgbClr val="CC0000"/>
              </a:solidFill>
              <a:latin typeface="Tahoma" pitchFamily="34" charset="0"/>
            </a:endParaRP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sz="2800" b="1" u="none" dirty="0">
                <a:solidFill>
                  <a:srgbClr val="014B89"/>
                </a:solidFill>
                <a:latin typeface="Tahoma" pitchFamily="34" charset="0"/>
              </a:rPr>
              <a:t>Korszerű és innovatív mérnökképzés!</a:t>
            </a:r>
          </a:p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hu-HU" altLang="hu-HU" sz="2800" b="1" u="none" dirty="0">
                <a:solidFill>
                  <a:srgbClr val="014B89"/>
                </a:solidFill>
                <a:latin typeface="Tahoma" pitchFamily="34" charset="0"/>
              </a:rPr>
              <a:t>Gépészmérnöki és Informatikai Kar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524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232454" y="757881"/>
            <a:ext cx="4934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0874374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639025" y="724024"/>
            <a:ext cx="6488143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Gépészmérnöki </a:t>
            </a:r>
            <a:r>
              <a:rPr lang="hu-HU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1635449" y="1581664"/>
            <a:ext cx="6491719" cy="3556347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hu-HU" sz="2000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Alkalmazott mechanika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Általános géptervező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Anyagtechnológiai és </a:t>
            </a:r>
            <a:r>
              <a:rPr lang="hu-HU" sz="20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hegesztéstechnológiai</a:t>
            </a:r>
            <a:endParaRPr lang="hu-HU" sz="2000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CAD/CAM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Gépgyártástechnológia</a:t>
            </a: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és gyártási rendszerek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Minőségbiztosítás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Lean-mérnök</a:t>
            </a:r>
            <a:endParaRPr lang="hu-HU" sz="2000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Szerszámgépészeti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Terméktervező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Vegyipari gépészeti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Specializációk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48" y="4521908"/>
            <a:ext cx="379813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735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224000" y="1242385"/>
            <a:ext cx="6665495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Logisztikai mérnöki </a:t>
            </a:r>
            <a:r>
              <a:rPr lang="hu-HU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2649366" y="2260599"/>
            <a:ext cx="3814762" cy="1504867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Ipar 4.0 folyamatmérnök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Specializációk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104" y="4281072"/>
            <a:ext cx="3792041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584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224000" y="1242385"/>
            <a:ext cx="6665495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Mechatronikai mérnöki </a:t>
            </a:r>
            <a:r>
              <a:rPr lang="hu-HU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2525797" y="2330597"/>
            <a:ext cx="4418699" cy="1504867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Gyártóeszköz mechatronika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Specializációk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69" y="4137073"/>
            <a:ext cx="3828620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165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224000" y="1242385"/>
            <a:ext cx="6665495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Mérnökinformatikus </a:t>
            </a:r>
            <a:r>
              <a:rPr lang="hu-HU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2525797" y="2330597"/>
            <a:ext cx="4418699" cy="1504867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Alkalmazásfejlesztői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Kommunikációs technológiák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Termelésinformatikai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Specializációk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331" y="4140121"/>
            <a:ext cx="3810330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907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224000" y="1242385"/>
            <a:ext cx="6665495" cy="642604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u-HU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Villamosmérnöki </a:t>
            </a:r>
            <a:r>
              <a:rPr lang="hu-HU" b="1" u="none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MSc</a:t>
            </a:r>
            <a:endParaRPr lang="hu-HU" b="1" u="non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0" name="Téglalap 4"/>
          <p:cNvSpPr>
            <a:spLocks noChangeArrowheads="1"/>
          </p:cNvSpPr>
          <p:nvPr/>
        </p:nvSpPr>
        <p:spPr bwMode="auto">
          <a:xfrm>
            <a:off x="1520781" y="2285079"/>
            <a:ext cx="6107457" cy="1084026"/>
          </a:xfrm>
          <a:prstGeom prst="rect">
            <a:avLst/>
          </a:prstGeom>
          <a:solidFill>
            <a:srgbClr val="014B89"/>
          </a:solidFill>
          <a:ln w="9525" algn="ctr">
            <a:noFill/>
            <a:round/>
            <a:headEnd/>
            <a:tailEnd/>
          </a:ln>
        </p:spPr>
        <p:txBody>
          <a:bodyPr wrap="square" anchor="ctr"/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hu-HU" sz="2000" b="1" u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Folyamatirányítási és ipari kommunikációs rendszerek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4000" y="140043"/>
            <a:ext cx="6400800" cy="726732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14B89"/>
                </a:solidFill>
                <a:latin typeface="Tahoma" pitchFamily="34" charset="0"/>
              </a:rPr>
              <a:t>Specializációk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576" y="3961938"/>
            <a:ext cx="3810330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16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482725" y="4752975"/>
            <a:ext cx="581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altLang="hu-HU" sz="1800" b="1" i="1" u="none">
                <a:solidFill>
                  <a:srgbClr val="333333"/>
                </a:solidFill>
              </a:rPr>
              <a:t>rt a mérnökök jól keresnek!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675502" y="1062681"/>
            <a:ext cx="7974228" cy="126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/>
            <a:r>
              <a:rPr lang="hu-HU" altLang="hu-HU" b="1" u="none" dirty="0">
                <a:solidFill>
                  <a:srgbClr val="014B89"/>
                </a:solidFill>
                <a:latin typeface="Tahoma" pitchFamily="34" charset="0"/>
              </a:rPr>
              <a:t>  </a:t>
            </a:r>
            <a:r>
              <a:rPr lang="hu-HU" altLang="hu-HU" sz="3600" b="1" u="none" dirty="0">
                <a:solidFill>
                  <a:srgbClr val="014B89"/>
                </a:solidFill>
                <a:latin typeface="Tahoma" pitchFamily="34" charset="0"/>
              </a:rPr>
              <a:t>Belépési feltételek a GÉIK alapszakjain végzettek esetén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910278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7709" y="238640"/>
            <a:ext cx="42836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Energetikai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60700" y="3507303"/>
            <a:ext cx="28082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Gépészmérnöki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Arial" charset="0"/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rot="-2393899">
            <a:off x="7024688" y="2415103"/>
            <a:ext cx="88900" cy="1208087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2587625" y="1184790"/>
            <a:ext cx="685800" cy="758825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5999163" y="3435865"/>
            <a:ext cx="2808287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Mechatronikai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5" name="Line 17"/>
          <p:cNvSpPr>
            <a:spLocks noChangeShapeType="1"/>
          </p:cNvSpPr>
          <p:nvPr/>
        </p:nvSpPr>
        <p:spPr bwMode="auto">
          <a:xfrm rot="19206101" flipH="1">
            <a:off x="4067175" y="2659578"/>
            <a:ext cx="623888" cy="838200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6" name="Line 19"/>
          <p:cNvSpPr>
            <a:spLocks noChangeShapeType="1"/>
          </p:cNvSpPr>
          <p:nvPr/>
        </p:nvSpPr>
        <p:spPr bwMode="auto">
          <a:xfrm flipH="1">
            <a:off x="1495425" y="2643703"/>
            <a:ext cx="792163" cy="893762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7" name="Text Box 20"/>
          <p:cNvSpPr txBox="1">
            <a:spLocks noChangeArrowheads="1"/>
          </p:cNvSpPr>
          <p:nvPr/>
        </p:nvSpPr>
        <p:spPr bwMode="auto">
          <a:xfrm>
            <a:off x="169863" y="3512065"/>
            <a:ext cx="314998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Logisztikai 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hu-HU" altLang="hu-HU" sz="2800" u="none" dirty="0">
              <a:solidFill>
                <a:srgbClr val="014B89"/>
              </a:solidFill>
              <a:latin typeface="Arial" charset="0"/>
            </a:endParaRPr>
          </a:p>
        </p:txBody>
      </p:sp>
      <p:sp>
        <p:nvSpPr>
          <p:cNvPr id="14348" name="Line 21"/>
          <p:cNvSpPr>
            <a:spLocks noChangeShapeType="1"/>
          </p:cNvSpPr>
          <p:nvPr/>
        </p:nvSpPr>
        <p:spPr bwMode="auto">
          <a:xfrm rot="19206101" flipV="1">
            <a:off x="5380038" y="1513403"/>
            <a:ext cx="1036637" cy="60325"/>
          </a:xfrm>
          <a:prstGeom prst="line">
            <a:avLst/>
          </a:prstGeom>
          <a:noFill/>
          <a:ln w="57150">
            <a:solidFill>
              <a:srgbClr val="FFCC00"/>
            </a:solidFill>
            <a:prstDash val="dash"/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4349" name="Text Box 23"/>
          <p:cNvSpPr txBox="1">
            <a:spLocks noChangeArrowheads="1"/>
          </p:cNvSpPr>
          <p:nvPr/>
        </p:nvSpPr>
        <p:spPr bwMode="auto">
          <a:xfrm>
            <a:off x="4529138" y="194190"/>
            <a:ext cx="4285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hu-HU" altLang="hu-HU" sz="2800" u="none" dirty="0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Villamosmérnöki </a:t>
            </a:r>
            <a:r>
              <a:rPr lang="hu-HU" altLang="hu-HU" sz="2800" u="none" dirty="0" err="1">
                <a:solidFill>
                  <a:srgbClr val="014B8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MSc</a:t>
            </a:r>
            <a:endParaRPr lang="hu-HU" altLang="hu-HU" sz="2800" u="none" dirty="0">
              <a:solidFill>
                <a:srgbClr val="014B8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Diavetítés a képernyőre (4:3 oldalarány)</PresentationFormat>
  <Paragraphs>153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Tahoma</vt:lpstr>
      <vt:lpstr>Times New Roman</vt:lpstr>
      <vt:lpstr>Verdana</vt:lpstr>
      <vt:lpstr>Wingdings</vt:lpstr>
      <vt:lpstr>Alapértelmezett terv</vt:lpstr>
      <vt:lpstr>PowerPoint-bemutató</vt:lpstr>
      <vt:lpstr>2020. februárban indítani tervezett mesterszakok</vt:lpstr>
      <vt:lpstr>Specializációk</vt:lpstr>
      <vt:lpstr>Specializációk</vt:lpstr>
      <vt:lpstr>Specializációk</vt:lpstr>
      <vt:lpstr>Specializációk</vt:lpstr>
      <vt:lpstr>Specializációk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Felvételi jelentkezés menete</vt:lpstr>
      <vt:lpstr>Pontszámítás</vt:lpstr>
      <vt:lpstr>PowerPoint-bemutató</vt:lpstr>
      <vt:lpstr>Doktori (PhD) képzések  a Gépészmérnöki és Informatikai Karon</vt:lpstr>
      <vt:lpstr>Kiemelt ipari partnereink</vt:lpstr>
      <vt:lpstr>PowerPoint-bemutató</vt:lpstr>
      <vt:lpstr>PowerPoint-bemutató</vt:lpstr>
    </vt:vector>
  </TitlesOfParts>
  <Company>Gépelemek Tanszéke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gépipari szakemberképzés helyzete</dc:title>
  <dc:creator>Miskolci Egyetem</dc:creator>
  <cp:lastModifiedBy>gkdh8</cp:lastModifiedBy>
  <cp:revision>413</cp:revision>
  <dcterms:created xsi:type="dcterms:W3CDTF">2003-10-11T06:41:36Z</dcterms:created>
  <dcterms:modified xsi:type="dcterms:W3CDTF">2020-04-27T06:36:07Z</dcterms:modified>
</cp:coreProperties>
</file>